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61" r:id="rId2"/>
    <p:sldId id="257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06" autoAdjust="0"/>
  </p:normalViewPr>
  <p:slideViewPr>
    <p:cSldViewPr snapToGrid="0">
      <p:cViewPr>
        <p:scale>
          <a:sx n="98" d="100"/>
          <a:sy n="98" d="100"/>
        </p:scale>
        <p:origin x="62" y="17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12/15/2020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12/15/2020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12/15/2020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12/15/2020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12/15/2020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12/15/2020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12/15/2020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12/15/2020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12/15/2020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Predicate Resolution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Student Ciocan Florin, Group 912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EE033-82E1-466E-AD3D-F94FA551F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785" y="1262184"/>
            <a:ext cx="9601200" cy="579438"/>
          </a:xfrm>
        </p:spPr>
        <p:txBody>
          <a:bodyPr/>
          <a:lstStyle/>
          <a:p>
            <a:r>
              <a:rPr lang="ro-RO" dirty="0"/>
              <a:t>Skolem form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A0CD9FB-A950-47D6-8EA8-0723DDB219CA}"/>
              </a:ext>
            </a:extLst>
          </p:cNvPr>
          <p:cNvSpPr txBox="1">
            <a:spLocks/>
          </p:cNvSpPr>
          <p:nvPr/>
        </p:nvSpPr>
        <p:spPr>
          <a:xfrm>
            <a:off x="1236785" y="2963886"/>
            <a:ext cx="9601200" cy="5794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Clausal normal</a:t>
            </a:r>
            <a:r>
              <a:rPr lang="ro-RO" dirty="0"/>
              <a:t> 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C5E24C-F50E-453B-9145-BF3F56D1C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785" y="3746457"/>
            <a:ext cx="4464538" cy="6047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8D1308-A981-4194-B7EC-130064C76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924" y="1957083"/>
            <a:ext cx="5952934" cy="6407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52C1F9-39D3-45B4-8A6C-091CC6C0C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785" y="1957084"/>
            <a:ext cx="710139" cy="64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2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57385-1651-4CED-9885-A19631C2F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2385"/>
          </a:xfrm>
        </p:spPr>
        <p:txBody>
          <a:bodyPr/>
          <a:lstStyle/>
          <a:p>
            <a:r>
              <a:rPr lang="en-US" dirty="0"/>
              <a:t>Clauses and Resolvents</a:t>
            </a:r>
            <a:endParaRPr lang="ro-R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BDD8E4-BF41-45CA-8079-451D5C3EA0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1277" y="1409796"/>
            <a:ext cx="9601200" cy="2019204"/>
          </a:xfrm>
        </p:spPr>
      </p:pic>
    </p:spTree>
    <p:extLst>
      <p:ext uri="{BB962C8B-B14F-4D97-AF65-F5344CB8AC3E}">
        <p14:creationId xmlns:p14="http://schemas.microsoft.com/office/powerpoint/2010/main" val="209870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A0318-35A5-4483-9EC4-C76E35824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54888"/>
            <a:ext cx="9601200" cy="793547"/>
          </a:xfrm>
        </p:spPr>
        <p:txBody>
          <a:bodyPr/>
          <a:lstStyle/>
          <a:p>
            <a:r>
              <a:rPr lang="ro-RO" dirty="0"/>
              <a:t>Renaming the bound variables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A472F5B-44B3-4A05-A1EA-9DDA1A964A85}"/>
              </a:ext>
            </a:extLst>
          </p:cNvPr>
          <p:cNvSpPr txBox="1">
            <a:spLocks/>
          </p:cNvSpPr>
          <p:nvPr/>
        </p:nvSpPr>
        <p:spPr>
          <a:xfrm>
            <a:off x="1295400" y="2578786"/>
            <a:ext cx="9601200" cy="7935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o-RO" dirty="0"/>
              <a:t>Prenex form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691E90B-60E6-4747-BA5F-5C3959D9FA6E}"/>
              </a:ext>
            </a:extLst>
          </p:cNvPr>
          <p:cNvSpPr txBox="1">
            <a:spLocks/>
          </p:cNvSpPr>
          <p:nvPr/>
        </p:nvSpPr>
        <p:spPr>
          <a:xfrm>
            <a:off x="3851031" y="2932500"/>
            <a:ext cx="3448538" cy="402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/>
              <a:t> - </a:t>
            </a:r>
            <a:r>
              <a:rPr lang="ro-RO" dirty="0"/>
              <a:t>Extract</a:t>
            </a:r>
            <a:r>
              <a:rPr lang="en-US" dirty="0"/>
              <a:t> q</a:t>
            </a:r>
            <a:r>
              <a:rPr lang="ro-RO" dirty="0"/>
              <a:t>uantifiers in front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4B18E1-4740-4809-AEE6-472FFCA19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612350"/>
            <a:ext cx="9006127" cy="7895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A06135-C16B-4683-9049-E8AC5C67D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726047"/>
            <a:ext cx="9708549" cy="87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14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EE033-82E1-466E-AD3D-F94FA551F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785" y="1262184"/>
            <a:ext cx="9601200" cy="579438"/>
          </a:xfrm>
        </p:spPr>
        <p:txBody>
          <a:bodyPr/>
          <a:lstStyle/>
          <a:p>
            <a:r>
              <a:rPr lang="ro-RO" dirty="0"/>
              <a:t>Skolem form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A0CD9FB-A950-47D6-8EA8-0723DDB219CA}"/>
              </a:ext>
            </a:extLst>
          </p:cNvPr>
          <p:cNvSpPr txBox="1">
            <a:spLocks/>
          </p:cNvSpPr>
          <p:nvPr/>
        </p:nvSpPr>
        <p:spPr>
          <a:xfrm>
            <a:off x="1236785" y="2963886"/>
            <a:ext cx="9601200" cy="5794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Clausal normal</a:t>
            </a:r>
            <a:r>
              <a:rPr lang="ro-RO" dirty="0"/>
              <a:t> 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F1E5F9-0178-41D6-8729-319F9D24F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785" y="1992923"/>
            <a:ext cx="9759964" cy="7955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5EF384-5F10-4123-B9E8-8EFB622626A9}"/>
              </a:ext>
            </a:extLst>
          </p:cNvPr>
          <p:cNvSpPr txBox="1"/>
          <p:nvPr/>
        </p:nvSpPr>
        <p:spPr>
          <a:xfrm>
            <a:off x="7659077" y="1720562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Skolem</a:t>
            </a:r>
            <a:r>
              <a:rPr lang="en-US" dirty="0"/>
              <a:t> constants </a:t>
            </a:r>
            <a:endParaRPr lang="ro-RO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BB8B39-18E7-4694-8D38-0B36E0A01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785" y="3807982"/>
            <a:ext cx="5302816" cy="76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4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57385-1651-4CED-9885-A19631C2F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2385"/>
          </a:xfrm>
        </p:spPr>
        <p:txBody>
          <a:bodyPr/>
          <a:lstStyle/>
          <a:p>
            <a:r>
              <a:rPr lang="en-US" dirty="0"/>
              <a:t>Clauses and Resolvents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9E6625-9714-4FB3-BB54-D8B211B83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881081"/>
            <a:ext cx="6988908" cy="3809999"/>
          </a:xfrm>
        </p:spPr>
        <p:txBody>
          <a:bodyPr/>
          <a:lstStyle/>
          <a:p>
            <a:pPr marL="0" indent="0">
              <a:buNone/>
            </a:pPr>
            <a:r>
              <a:rPr lang="ro-RO" dirty="0"/>
              <a:t>¬</a:t>
            </a:r>
            <a:r>
              <a:rPr lang="en-US" dirty="0"/>
              <a:t> P(</a:t>
            </a:r>
            <a:r>
              <a:rPr lang="en-US" dirty="0" err="1"/>
              <a:t>a,b</a:t>
            </a:r>
            <a:r>
              <a:rPr lang="en-US" dirty="0"/>
              <a:t>) and P(</a:t>
            </a:r>
            <a:r>
              <a:rPr lang="en-US" dirty="0" err="1"/>
              <a:t>c,d</a:t>
            </a:r>
            <a:r>
              <a:rPr lang="en-US" dirty="0"/>
              <a:t>) are not unifiable because </a:t>
            </a:r>
            <a:r>
              <a:rPr lang="en-US" dirty="0" err="1"/>
              <a:t>a,b,c,d</a:t>
            </a:r>
            <a:r>
              <a:rPr lang="en-US" dirty="0"/>
              <a:t> are distinct constants, so the clauses C1, C2 do not resolve =&gt;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=&gt;</a:t>
            </a:r>
            <a:endParaRPr lang="ro-RO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709CD4-43AF-45BE-AFE9-FD6075AA7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301335"/>
            <a:ext cx="2948354" cy="14207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A0E763-E38C-4254-B93A-6ECA189A6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851" y="3777320"/>
            <a:ext cx="5266980" cy="110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9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F358-887C-443B-9B65-1FA124FBB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2385"/>
          </a:xfrm>
        </p:spPr>
        <p:txBody>
          <a:bodyPr/>
          <a:lstStyle/>
          <a:p>
            <a:r>
              <a:rPr lang="en-US" dirty="0"/>
              <a:t>Conclusion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A8702-4C53-459C-8DCB-E39C95ADA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481386"/>
            <a:ext cx="9601200" cy="38099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Initial formula U is not a theorem</a:t>
            </a:r>
            <a:endParaRPr lang="ro-RO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FA38739-8A33-411C-8AA0-9A1883ED87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930" t="45909"/>
          <a:stretch/>
        </p:blipFill>
        <p:spPr>
          <a:xfrm>
            <a:off x="1295400" y="1204790"/>
            <a:ext cx="4573954" cy="9623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04BFFB-BA38-441A-9FAB-1178C4DF6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354" y="1142385"/>
            <a:ext cx="4905164" cy="102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44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2385"/>
          </a:xfrm>
        </p:spPr>
        <p:txBody>
          <a:bodyPr/>
          <a:lstStyle/>
          <a:p>
            <a:r>
              <a:rPr lang="en-US" dirty="0"/>
              <a:t>Exercise 5.2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524000"/>
            <a:ext cx="9601200" cy="38099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Check if the following formula is theorem or not using predicate resolution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CA0790-66A3-4773-91BB-9C42F67F1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66" y="2795499"/>
            <a:ext cx="10698068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A4CAA-A223-44BB-8012-10FC0BD35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2385"/>
          </a:xfrm>
        </p:spPr>
        <p:txBody>
          <a:bodyPr/>
          <a:lstStyle/>
          <a:p>
            <a:r>
              <a:rPr lang="en-US" dirty="0"/>
              <a:t>Theoretical results</a:t>
            </a:r>
            <a:endParaRPr lang="ro-R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3E0EE3-18C4-49F6-9FFB-0A929CA7EA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68" b="6269"/>
          <a:stretch/>
        </p:blipFill>
        <p:spPr>
          <a:xfrm>
            <a:off x="1295400" y="1179177"/>
            <a:ext cx="8129806" cy="449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7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AF990-E3D4-46FE-90A1-771D29CDF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2385"/>
          </a:xfrm>
        </p:spPr>
        <p:txBody>
          <a:bodyPr/>
          <a:lstStyle/>
          <a:p>
            <a:r>
              <a:rPr lang="en-US" dirty="0" err="1"/>
              <a:t>Prenex</a:t>
            </a:r>
            <a:r>
              <a:rPr lang="en-US" dirty="0"/>
              <a:t> normal form</a:t>
            </a:r>
            <a:endParaRPr lang="ro-R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9D2F7D-D475-46B8-95F3-8A1308587F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142385"/>
            <a:ext cx="7341965" cy="4983132"/>
          </a:xfrm>
        </p:spPr>
      </p:pic>
    </p:spTree>
    <p:extLst>
      <p:ext uri="{BB962C8B-B14F-4D97-AF65-F5344CB8AC3E}">
        <p14:creationId xmlns:p14="http://schemas.microsoft.com/office/powerpoint/2010/main" val="307432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F787D-1AE3-417D-B5A8-0BE8725BA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2385"/>
          </a:xfrm>
        </p:spPr>
        <p:txBody>
          <a:bodyPr/>
          <a:lstStyle/>
          <a:p>
            <a:r>
              <a:rPr lang="en-US" dirty="0" err="1"/>
              <a:t>Skolem</a:t>
            </a:r>
            <a:r>
              <a:rPr lang="en-US" dirty="0"/>
              <a:t> and clausal normal forms</a:t>
            </a:r>
            <a:endParaRPr lang="ro-R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D3497-5780-49DC-82C9-837EB6140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148677"/>
            <a:ext cx="7194260" cy="497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3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A6A17-CBA6-4376-9D1D-7C810CFCE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2385"/>
          </a:xfrm>
        </p:spPr>
        <p:txBody>
          <a:bodyPr/>
          <a:lstStyle/>
          <a:p>
            <a:r>
              <a:rPr lang="en-US" dirty="0"/>
              <a:t>Solution + Remarks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CAB24-68C1-4B34-8AB4-AEAF065DA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435916"/>
            <a:ext cx="9601200" cy="38099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Negate formula and replace </a:t>
            </a:r>
            <a:endParaRPr lang="ro-R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BEC128-D77E-4FE6-B604-7C4A9E38B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160" y="1424862"/>
            <a:ext cx="3548108" cy="3445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19AA25-E892-46A4-A30E-A316B4019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05" y="2603926"/>
            <a:ext cx="10595295" cy="15620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B818EC-80E3-4D61-8B09-2A1CE7370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831" y="4165946"/>
            <a:ext cx="9126769" cy="12561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2CD693-223F-4391-8C9D-DC57864C27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9160" y="1857625"/>
            <a:ext cx="3102943" cy="33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5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9C384-4609-43C5-9C53-709B8F794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2385"/>
          </a:xfrm>
        </p:spPr>
        <p:txBody>
          <a:bodyPr/>
          <a:lstStyle/>
          <a:p>
            <a:r>
              <a:rPr lang="ro-RO" dirty="0"/>
              <a:t>Apply DeMorgan Law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E07946E-F712-4D1C-BF59-E43BA0F26D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0575" y="3614699"/>
            <a:ext cx="5010849" cy="54300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7CA4AC-CF18-4662-B2D7-CD7A15C7A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76" y="2446510"/>
            <a:ext cx="10268124" cy="10642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2AA4C8-1E62-428C-88F2-F18D0EAA9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193" y="3510798"/>
            <a:ext cx="8757407" cy="10357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73FCC4-A809-4A2C-A035-CC2BA87C7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23114"/>
            <a:ext cx="2555147" cy="27688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6A209E6-4158-4508-BA1C-1F65F9EFDDCA}"/>
              </a:ext>
            </a:extLst>
          </p:cNvPr>
          <p:cNvGrpSpPr/>
          <p:nvPr/>
        </p:nvGrpSpPr>
        <p:grpSpPr>
          <a:xfrm>
            <a:off x="4465845" y="1521808"/>
            <a:ext cx="2593385" cy="276893"/>
            <a:chOff x="4575556" y="1926374"/>
            <a:chExt cx="2593385" cy="27689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22A8789-D0B0-4C61-B38D-A6B30DA418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742" r="72676"/>
            <a:stretch/>
          </p:blipFill>
          <p:spPr>
            <a:xfrm>
              <a:off x="5991677" y="1926374"/>
              <a:ext cx="474784" cy="27688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EC5E34E-7DBB-4688-8E5D-32C2A9EA6C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1285"/>
            <a:stretch/>
          </p:blipFill>
          <p:spPr>
            <a:xfrm>
              <a:off x="4575556" y="1926377"/>
              <a:ext cx="222673" cy="27688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B3996F3-F020-4C89-B5C0-51AF0DBD6B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357" r="53078"/>
            <a:stretch/>
          </p:blipFill>
          <p:spPr>
            <a:xfrm>
              <a:off x="5225637" y="1926376"/>
              <a:ext cx="499904" cy="27688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B3F79B0-BC6E-4771-BD71-BD2EB3F7D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8022" r="43640"/>
            <a:stretch/>
          </p:blipFill>
          <p:spPr>
            <a:xfrm>
              <a:off x="5762538" y="1926375"/>
              <a:ext cx="213044" cy="27688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DA4493F-8099-4E1C-B076-51F404E0BC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261" r="25944"/>
            <a:stretch/>
          </p:blipFill>
          <p:spPr>
            <a:xfrm>
              <a:off x="4798229" y="1926378"/>
              <a:ext cx="454687" cy="27688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11671C1-59B8-496F-BA8C-F8D67C0AB7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1285"/>
            <a:stretch/>
          </p:blipFill>
          <p:spPr>
            <a:xfrm>
              <a:off x="6448374" y="1926374"/>
              <a:ext cx="222673" cy="27688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9654997-5BC4-46BF-AC70-BB21D7A7CE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357" r="53078"/>
            <a:stretch/>
          </p:blipFill>
          <p:spPr>
            <a:xfrm>
              <a:off x="6669037" y="1926374"/>
              <a:ext cx="499904" cy="2768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91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32EC5-CCF0-48C5-9BF8-28A28E9C2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2385"/>
          </a:xfrm>
        </p:spPr>
        <p:txBody>
          <a:bodyPr/>
          <a:lstStyle/>
          <a:p>
            <a:r>
              <a:rPr lang="en-US" dirty="0"/>
              <a:t>Split in two</a:t>
            </a:r>
            <a:endParaRPr lang="ro-R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8D59A-3C7C-462A-AF8D-9EE678A6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415" y="2173296"/>
            <a:ext cx="9941169" cy="172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3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A0318-35A5-4483-9EC4-C76E35824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54888"/>
            <a:ext cx="9601200" cy="793547"/>
          </a:xfrm>
        </p:spPr>
        <p:txBody>
          <a:bodyPr/>
          <a:lstStyle/>
          <a:p>
            <a:r>
              <a:rPr lang="ro-RO" dirty="0"/>
              <a:t>Renaming the bound variables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888B9B-9725-41F9-9C8F-F792D185B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566837"/>
            <a:ext cx="9601200" cy="793547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A472F5B-44B3-4A05-A1EA-9DDA1A964A85}"/>
              </a:ext>
            </a:extLst>
          </p:cNvPr>
          <p:cNvSpPr txBox="1">
            <a:spLocks/>
          </p:cNvSpPr>
          <p:nvPr/>
        </p:nvSpPr>
        <p:spPr>
          <a:xfrm>
            <a:off x="1295400" y="2578786"/>
            <a:ext cx="9601200" cy="7935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o-RO" dirty="0"/>
              <a:t>Prenex form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691E90B-60E6-4747-BA5F-5C3959D9FA6E}"/>
              </a:ext>
            </a:extLst>
          </p:cNvPr>
          <p:cNvSpPr txBox="1">
            <a:spLocks/>
          </p:cNvSpPr>
          <p:nvPr/>
        </p:nvSpPr>
        <p:spPr>
          <a:xfrm>
            <a:off x="3851031" y="2932500"/>
            <a:ext cx="3448538" cy="402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/>
              <a:t> - </a:t>
            </a:r>
            <a:r>
              <a:rPr lang="ro-RO" dirty="0"/>
              <a:t>Extract</a:t>
            </a:r>
            <a:r>
              <a:rPr lang="en-US" dirty="0"/>
              <a:t> q</a:t>
            </a:r>
            <a:r>
              <a:rPr lang="ro-RO" dirty="0"/>
              <a:t>uantifiers in front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E5DE2C-9D5A-4433-A863-FD7B7F4AB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590735"/>
            <a:ext cx="9043072" cy="88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73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60A1C1B724C384EB82DD5F50928597C" ma:contentTypeVersion="2" ma:contentTypeDescription="Create a new document." ma:contentTypeScope="" ma:versionID="5f94e00b72e7d3d7e2f3eefbbbef4ebc">
  <xsd:schema xmlns:xsd="http://www.w3.org/2001/XMLSchema" xmlns:xs="http://www.w3.org/2001/XMLSchema" xmlns:p="http://schemas.microsoft.com/office/2006/metadata/properties" xmlns:ns2="02a8dec1-6acd-466a-99e7-60870912793c" targetNamespace="http://schemas.microsoft.com/office/2006/metadata/properties" ma:root="true" ma:fieldsID="6039c0d069f040d7a64b2a8486ced038" ns2:_="">
    <xsd:import namespace="02a8dec1-6acd-466a-99e7-60870912793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a8dec1-6acd-466a-99e7-6087091279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2B8A704-D59D-4745-AC36-31C2FA99FB1F}"/>
</file>

<file path=customXml/itemProps2.xml><?xml version="1.0" encoding="utf-8"?>
<ds:datastoreItem xmlns:ds="http://schemas.openxmlformats.org/officeDocument/2006/customXml" ds:itemID="{A8CD681A-9438-47D2-9A46-9E9A9D2FC5A7}"/>
</file>

<file path=customXml/itemProps3.xml><?xml version="1.0" encoding="utf-8"?>
<ds:datastoreItem xmlns:ds="http://schemas.openxmlformats.org/officeDocument/2006/customXml" ds:itemID="{E2DA0C92-7EDA-40F6-8894-D8FDEC8E373F}"/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63</TotalTime>
  <Words>138</Words>
  <Application>Microsoft Office PowerPoint</Application>
  <PresentationFormat>Widescreen</PresentationFormat>
  <Paragraphs>30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Arial</vt:lpstr>
      <vt:lpstr>Diamond Grid 16x9</vt:lpstr>
      <vt:lpstr>Predicate Resolution</vt:lpstr>
      <vt:lpstr>Exercise 5.2</vt:lpstr>
      <vt:lpstr>Theoretical results</vt:lpstr>
      <vt:lpstr>Prenex normal form</vt:lpstr>
      <vt:lpstr>Skolem and clausal normal forms</vt:lpstr>
      <vt:lpstr>Solution + Remarks</vt:lpstr>
      <vt:lpstr>Apply DeMorgan Law</vt:lpstr>
      <vt:lpstr>Split in two</vt:lpstr>
      <vt:lpstr>Renaming the bound variables</vt:lpstr>
      <vt:lpstr>Skolem form</vt:lpstr>
      <vt:lpstr>Clauses and Resolvents</vt:lpstr>
      <vt:lpstr>Renaming the bound variables</vt:lpstr>
      <vt:lpstr>Skolem form</vt:lpstr>
      <vt:lpstr>Clauses and Resolvents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Predicate Resolution</dc:title>
  <dc:creator>Florin Ciocan</dc:creator>
  <cp:lastModifiedBy>Florin Ciocan</cp:lastModifiedBy>
  <cp:revision>7</cp:revision>
  <dcterms:created xsi:type="dcterms:W3CDTF">2020-12-14T23:27:01Z</dcterms:created>
  <dcterms:modified xsi:type="dcterms:W3CDTF">2020-12-15T00:30:09Z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0x010100F60A1C1B724C384EB82DD5F50928597C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